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sldIdLst>
    <p:sldId id="268" r:id="rId3"/>
    <p:sldId id="277" r:id="rId4"/>
    <p:sldId id="279" r:id="rId5"/>
    <p:sldId id="274" r:id="rId6"/>
    <p:sldId id="278" r:id="rId7"/>
    <p:sldId id="275" r:id="rId8"/>
    <p:sldId id="276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0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5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howGuides="1">
      <p:cViewPr varScale="1">
        <p:scale>
          <a:sx n="64" d="100"/>
          <a:sy n="64" d="100"/>
        </p:scale>
        <p:origin x="1364" y="56"/>
      </p:cViewPr>
      <p:guideLst>
        <p:guide orient="horz" pos="2160"/>
        <p:guide pos="100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16A8E30-8880-4841-9906-FE587817AFB8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C2F1CEC-75C0-46DB-BA13-5E97B1D73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360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D8B32-AC8F-4D8B-A253-ACF46DFF4B20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6735-BDF3-403E-98F0-DD4AC147FC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D8B32-AC8F-4D8B-A253-ACF46DFF4B20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6735-BDF3-403E-98F0-DD4AC147FC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D8B32-AC8F-4D8B-A253-ACF46DFF4B20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6735-BDF3-403E-98F0-DD4AC147FC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62FD9-C7C4-4D0E-90F8-BEBB0F8CC554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06B96-5053-4E95-9CC0-244970EB46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62FD9-C7C4-4D0E-90F8-BEBB0F8CC554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06B96-5053-4E95-9CC0-244970EB46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62FD9-C7C4-4D0E-90F8-BEBB0F8CC554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06B96-5053-4E95-9CC0-244970EB46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62FD9-C7C4-4D0E-90F8-BEBB0F8CC554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06B96-5053-4E95-9CC0-244970EB46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62FD9-C7C4-4D0E-90F8-BEBB0F8CC554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06B96-5053-4E95-9CC0-244970EB46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62FD9-C7C4-4D0E-90F8-BEBB0F8CC554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06B96-5053-4E95-9CC0-244970EB46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62FD9-C7C4-4D0E-90F8-BEBB0F8CC554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06B96-5053-4E95-9CC0-244970EB46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62FD9-C7C4-4D0E-90F8-BEBB0F8CC554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06B96-5053-4E95-9CC0-244970EB46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D8B32-AC8F-4D8B-A253-ACF46DFF4B20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6735-BDF3-403E-98F0-DD4AC147FC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62FD9-C7C4-4D0E-90F8-BEBB0F8CC554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06B96-5053-4E95-9CC0-244970EB46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62FD9-C7C4-4D0E-90F8-BEBB0F8CC554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06B96-5053-4E95-9CC0-244970EB46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62FD9-C7C4-4D0E-90F8-BEBB0F8CC554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06B96-5053-4E95-9CC0-244970EB46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D8B32-AC8F-4D8B-A253-ACF46DFF4B20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6735-BDF3-403E-98F0-DD4AC147FC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D8B32-AC8F-4D8B-A253-ACF46DFF4B20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6735-BDF3-403E-98F0-DD4AC147FC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D8B32-AC8F-4D8B-A253-ACF46DFF4B20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6735-BDF3-403E-98F0-DD4AC147FC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D8B32-AC8F-4D8B-A253-ACF46DFF4B20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6735-BDF3-403E-98F0-DD4AC147FC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D8B32-AC8F-4D8B-A253-ACF46DFF4B20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6735-BDF3-403E-98F0-DD4AC147FC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D8B32-AC8F-4D8B-A253-ACF46DFF4B20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6735-BDF3-403E-98F0-DD4AC147FC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D8B32-AC8F-4D8B-A253-ACF46DFF4B20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56735-BDF3-403E-98F0-DD4AC147FC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D8B32-AC8F-4D8B-A253-ACF46DFF4B20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56735-BDF3-403E-98F0-DD4AC147FC0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1215424 Nestle Temp Final blue .jp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62FD9-C7C4-4D0E-90F8-BEBB0F8CC554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06B96-5053-4E95-9CC0-244970EB466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120434"/>
            <a:ext cx="6934200" cy="9948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50000"/>
              </a:lnSpc>
            </a:pPr>
            <a:r>
              <a:rPr lang="en-US" sz="2800" dirty="0">
                <a:latin typeface="Arial Black" panose="020B0A04020102020204" pitchFamily="34" charset="0"/>
              </a:rPr>
              <a:t>CVSCL CXO Retreat : Oct 2020</a:t>
            </a:r>
          </a:p>
        </p:txBody>
      </p:sp>
      <p:pic>
        <p:nvPicPr>
          <p:cNvPr id="1026" name="Picture 2" descr="Double-digit growth unlikely for FMCG sector, revival expected next year:  Nestle CMD Suresh Narayanan - Business News , Firstpost">
            <a:extLst>
              <a:ext uri="{FF2B5EF4-FFF2-40B4-BE49-F238E27FC236}">
                <a16:creationId xmlns:a16="http://schemas.microsoft.com/office/drawing/2014/main" id="{803C7278-550E-4561-9706-C81DC7853C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790700"/>
            <a:ext cx="5181600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24EFA92-F9DF-45D5-A656-9118E354F0BC}"/>
              </a:ext>
            </a:extLst>
          </p:cNvPr>
          <p:cNvSpPr/>
          <p:nvPr/>
        </p:nvSpPr>
        <p:spPr>
          <a:xfrm>
            <a:off x="609600" y="5257800"/>
            <a:ext cx="8382000" cy="865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50000"/>
              </a:lnSpc>
            </a:pPr>
            <a:r>
              <a:rPr lang="en-US" sz="2400" dirty="0">
                <a:latin typeface="Arial Black" panose="020B0A04020102020204" pitchFamily="34" charset="0"/>
              </a:rPr>
              <a:t>Suresh Narayanan – CMD Nestle India Ltd </a:t>
            </a:r>
          </a:p>
        </p:txBody>
      </p:sp>
    </p:spTree>
    <p:extLst>
      <p:ext uri="{BB962C8B-B14F-4D97-AF65-F5344CB8AC3E}">
        <p14:creationId xmlns:p14="http://schemas.microsoft.com/office/powerpoint/2010/main" val="1927435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ADEED94C-C052-4A63-8A38-601EB777DEED}"/>
              </a:ext>
            </a:extLst>
          </p:cNvPr>
          <p:cNvSpPr txBox="1"/>
          <p:nvPr/>
        </p:nvSpPr>
        <p:spPr>
          <a:xfrm>
            <a:off x="457200" y="914400"/>
            <a:ext cx="74878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 Black" panose="020B0A04020102020204" pitchFamily="34" charset="0"/>
              </a:rPr>
              <a:t>Key Shopper and Retail Trends  Post </a:t>
            </a:r>
            <a:r>
              <a:rPr lang="en-US" sz="2400" dirty="0" err="1">
                <a:latin typeface="Arial Black" panose="020B0A04020102020204" pitchFamily="34" charset="0"/>
              </a:rPr>
              <a:t>Covid</a:t>
            </a:r>
            <a:endParaRPr lang="en-US" sz="2400" dirty="0">
              <a:latin typeface="Arial Black" panose="020B0A040201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A7D4746-6C53-4763-960E-9829DE5BE2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1828800"/>
            <a:ext cx="8458200" cy="4356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718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ADEED94C-C052-4A63-8A38-601EB777DEED}"/>
              </a:ext>
            </a:extLst>
          </p:cNvPr>
          <p:cNvSpPr txBox="1"/>
          <p:nvPr/>
        </p:nvSpPr>
        <p:spPr>
          <a:xfrm>
            <a:off x="152400" y="990600"/>
            <a:ext cx="76427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 Black" panose="020B0A04020102020204" pitchFamily="34" charset="0"/>
              </a:rPr>
              <a:t>Key Priorities for CPG companies post </a:t>
            </a:r>
            <a:r>
              <a:rPr lang="en-US" sz="2400" dirty="0" err="1">
                <a:latin typeface="Arial Black" panose="020B0A04020102020204" pitchFamily="34" charset="0"/>
              </a:rPr>
              <a:t>Covid</a:t>
            </a:r>
            <a:endParaRPr lang="en-US" sz="2400" dirty="0">
              <a:latin typeface="Arial Black" panose="020B0A040201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BE6EA0E-A31A-4581-A14F-B2FC23EA37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28800"/>
            <a:ext cx="9144000" cy="4213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679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E6229D4-5B1F-4EFC-B233-746EC414A7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524000"/>
            <a:ext cx="5691188" cy="352425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DEED94C-C052-4A63-8A38-601EB777DEED}"/>
              </a:ext>
            </a:extLst>
          </p:cNvPr>
          <p:cNvSpPr txBox="1"/>
          <p:nvPr/>
        </p:nvSpPr>
        <p:spPr>
          <a:xfrm>
            <a:off x="533400" y="457200"/>
            <a:ext cx="63884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 Black" panose="020B0A04020102020204" pitchFamily="34" charset="0"/>
              </a:rPr>
              <a:t>CEO Perspective in the New Reality -</a:t>
            </a:r>
          </a:p>
          <a:p>
            <a:endParaRPr lang="en-US" sz="2400" dirty="0">
              <a:latin typeface="Arial Black" panose="020B0A040201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73FB4A5-D409-4562-8659-C1ACBDB716CE}"/>
              </a:ext>
            </a:extLst>
          </p:cNvPr>
          <p:cNvSpPr txBox="1"/>
          <p:nvPr/>
        </p:nvSpPr>
        <p:spPr>
          <a:xfrm>
            <a:off x="914400" y="5804336"/>
            <a:ext cx="77445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 Black" panose="020B0A04020102020204" pitchFamily="34" charset="0"/>
              </a:rPr>
              <a:t>– Expectation from Supply Chain Community </a:t>
            </a:r>
          </a:p>
        </p:txBody>
      </p:sp>
    </p:spTree>
    <p:extLst>
      <p:ext uri="{BB962C8B-B14F-4D97-AF65-F5344CB8AC3E}">
        <p14:creationId xmlns:p14="http://schemas.microsoft.com/office/powerpoint/2010/main" val="1846173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ADEED94C-C052-4A63-8A38-601EB777DEED}"/>
              </a:ext>
            </a:extLst>
          </p:cNvPr>
          <p:cNvSpPr txBox="1"/>
          <p:nvPr/>
        </p:nvSpPr>
        <p:spPr>
          <a:xfrm>
            <a:off x="533400" y="457200"/>
            <a:ext cx="7476727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 Black" panose="020B0A04020102020204" pitchFamily="34" charset="0"/>
              </a:rPr>
              <a:t>Customer and Consumer Centricity – </a:t>
            </a:r>
          </a:p>
          <a:p>
            <a:endParaRPr lang="en-US" sz="2400" dirty="0">
              <a:latin typeface="Arial Black" panose="020B0A04020102020204" pitchFamily="34" charset="0"/>
            </a:endParaRPr>
          </a:p>
        </p:txBody>
      </p:sp>
      <p:pic>
        <p:nvPicPr>
          <p:cNvPr id="4" name="Picture 3" descr="A picture containing person, building, container, basket&#10;&#10;Description automatically generated">
            <a:extLst>
              <a:ext uri="{FF2B5EF4-FFF2-40B4-BE49-F238E27FC236}">
                <a16:creationId xmlns:a16="http://schemas.microsoft.com/office/drawing/2014/main" id="{F664582E-C5B5-464C-8584-58B697A1C2E9}"/>
              </a:ext>
            </a:extLst>
          </p:cNvPr>
          <p:cNvPicPr>
            <a:picLocks noGrp="1"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828800" y="1524000"/>
            <a:ext cx="4648200" cy="3429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2F37C10-08A7-47D6-B521-0BDE08B14B8D}"/>
              </a:ext>
            </a:extLst>
          </p:cNvPr>
          <p:cNvSpPr txBox="1"/>
          <p:nvPr/>
        </p:nvSpPr>
        <p:spPr>
          <a:xfrm>
            <a:off x="381000" y="5334000"/>
            <a:ext cx="826822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 Black" panose="020B0A04020102020204" pitchFamily="34" charset="0"/>
              </a:rPr>
              <a:t>Passionate, focused and collaborative approach</a:t>
            </a:r>
          </a:p>
          <a:p>
            <a:r>
              <a:rPr lang="en-US" sz="2400" dirty="0">
                <a:latin typeface="Arial Black" panose="020B0A04020102020204" pitchFamily="34" charset="0"/>
              </a:rPr>
              <a:t> required to align entire value chain </a:t>
            </a:r>
          </a:p>
          <a:p>
            <a:r>
              <a:rPr lang="en-US" sz="2400" dirty="0">
                <a:latin typeface="Arial Black" panose="020B0A04020102020204" pitchFamily="34" charset="0"/>
              </a:rPr>
              <a:t>to be a partner of choice with the Customers</a:t>
            </a:r>
          </a:p>
          <a:p>
            <a:endParaRPr lang="en-US" sz="2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730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ADEED94C-C052-4A63-8A38-601EB777DEED}"/>
              </a:ext>
            </a:extLst>
          </p:cNvPr>
          <p:cNvSpPr txBox="1"/>
          <p:nvPr/>
        </p:nvSpPr>
        <p:spPr>
          <a:xfrm>
            <a:off x="152400" y="533400"/>
            <a:ext cx="6505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 Black" panose="020B0A04020102020204" pitchFamily="34" charset="0"/>
              </a:rPr>
              <a:t>From ENSURING </a:t>
            </a:r>
            <a:r>
              <a:rPr lang="en-US" sz="2400" dirty="0" smtClean="0">
                <a:latin typeface="Arial Black" panose="020B0A04020102020204" pitchFamily="34" charset="0"/>
                <a:sym typeface="Wingdings" panose="05000000000000000000" pitchFamily="2" charset="2"/>
              </a:rPr>
              <a:t>DRIVE Leadership</a:t>
            </a:r>
            <a:r>
              <a:rPr lang="en-US" sz="2400" dirty="0" smtClean="0">
                <a:latin typeface="Arial Black" panose="020B0A04020102020204" pitchFamily="34" charset="0"/>
              </a:rPr>
              <a:t> </a:t>
            </a:r>
            <a:endParaRPr lang="en-US" sz="2400" dirty="0">
              <a:latin typeface="Arial Black" panose="020B0A040201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C0716A2-736E-4AF2-B7AD-731B88240A15}"/>
              </a:ext>
            </a:extLst>
          </p:cNvPr>
          <p:cNvSpPr txBox="1"/>
          <p:nvPr/>
        </p:nvSpPr>
        <p:spPr>
          <a:xfrm>
            <a:off x="304800" y="1524000"/>
            <a:ext cx="9273885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ustain thrust on CONSUMER CENTRICITY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nleash “Value Chain benefits” as Value Chain Officer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ivot “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Data&amp;Process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Management “ to “Business Excellence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artnerships and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Collaborations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”Win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win”,Long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term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ead to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empower,engage,inspire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and win on Purpose &amp;Values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oke the best skills in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Big </a:t>
            </a:r>
            <a:r>
              <a:rPr lang="en-US" sz="240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Data,Sustainability+ESG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goals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148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ADEED94C-C052-4A63-8A38-601EB777DEED}"/>
              </a:ext>
            </a:extLst>
          </p:cNvPr>
          <p:cNvSpPr txBox="1"/>
          <p:nvPr/>
        </p:nvSpPr>
        <p:spPr>
          <a:xfrm>
            <a:off x="3069633" y="3048000"/>
            <a:ext cx="30047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Arial Black" panose="020B0A04020102020204" pitchFamily="34" charset="0"/>
              </a:rPr>
              <a:t> Thank You</a:t>
            </a:r>
          </a:p>
        </p:txBody>
      </p:sp>
    </p:spTree>
    <p:extLst>
      <p:ext uri="{BB962C8B-B14F-4D97-AF65-F5344CB8AC3E}">
        <p14:creationId xmlns:p14="http://schemas.microsoft.com/office/powerpoint/2010/main" val="2453674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2622</TotalTime>
  <Words>127</Words>
  <Application>Microsoft Office PowerPoint</Application>
  <PresentationFormat>On-screen Show (4:3)</PresentationFormat>
  <Paragraphs>23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Calibri</vt:lpstr>
      <vt:lpstr>Wingdings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</dc:creator>
  <cp:lastModifiedBy>Narayanan,Suresh,GURGAON,MND</cp:lastModifiedBy>
  <cp:revision>98</cp:revision>
  <cp:lastPrinted>2016-07-19T09:38:11Z</cp:lastPrinted>
  <dcterms:created xsi:type="dcterms:W3CDTF">2016-01-18T06:53:38Z</dcterms:created>
  <dcterms:modified xsi:type="dcterms:W3CDTF">2020-10-16T08:12:43Z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ada0a2f-b917-4d51-b0d0-d418a10c8b23_Enabled">
    <vt:lpwstr>True</vt:lpwstr>
  </property>
  <property fmtid="{D5CDD505-2E9C-101B-9397-08002B2CF9AE}" pid="3" name="MSIP_Label_1ada0a2f-b917-4d51-b0d0-d418a10c8b23_SiteId">
    <vt:lpwstr>12a3af23-a769-4654-847f-958f3d479f4a</vt:lpwstr>
  </property>
  <property fmtid="{D5CDD505-2E9C-101B-9397-08002B2CF9AE}" pid="4" name="MSIP_Label_1ada0a2f-b917-4d51-b0d0-d418a10c8b23_Owner">
    <vt:lpwstr>Ashish.Pande@IN.nestle.com</vt:lpwstr>
  </property>
  <property fmtid="{D5CDD505-2E9C-101B-9397-08002B2CF9AE}" pid="5" name="MSIP_Label_1ada0a2f-b917-4d51-b0d0-d418a10c8b23_SetDate">
    <vt:lpwstr>2020-10-16T05:03:16.9313333Z</vt:lpwstr>
  </property>
  <property fmtid="{D5CDD505-2E9C-101B-9397-08002B2CF9AE}" pid="6" name="MSIP_Label_1ada0a2f-b917-4d51-b0d0-d418a10c8b23_Name">
    <vt:lpwstr>General Use</vt:lpwstr>
  </property>
  <property fmtid="{D5CDD505-2E9C-101B-9397-08002B2CF9AE}" pid="7" name="MSIP_Label_1ada0a2f-b917-4d51-b0d0-d418a10c8b23_Application">
    <vt:lpwstr>Microsoft Azure Information Protection</vt:lpwstr>
  </property>
  <property fmtid="{D5CDD505-2E9C-101B-9397-08002B2CF9AE}" pid="8" name="MSIP_Label_1ada0a2f-b917-4d51-b0d0-d418a10c8b23_ActionId">
    <vt:lpwstr>597d72cf-4328-404d-b7b9-b0676bcff9aa</vt:lpwstr>
  </property>
  <property fmtid="{D5CDD505-2E9C-101B-9397-08002B2CF9AE}" pid="9" name="MSIP_Label_1ada0a2f-b917-4d51-b0d0-d418a10c8b23_Extended_MSFT_Method">
    <vt:lpwstr>Automatic</vt:lpwstr>
  </property>
  <property fmtid="{D5CDD505-2E9C-101B-9397-08002B2CF9AE}" pid="10" name="Sensitivity">
    <vt:lpwstr>General Use</vt:lpwstr>
  </property>
</Properties>
</file>